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64" r:id="rId6"/>
    <p:sldId id="266" r:id="rId7"/>
    <p:sldId id="267" r:id="rId8"/>
    <p:sldId id="258" r:id="rId9"/>
    <p:sldId id="268" r:id="rId10"/>
    <p:sldId id="269" r:id="rId11"/>
    <p:sldId id="270" r:id="rId12"/>
    <p:sldId id="261" r:id="rId13"/>
    <p:sldId id="262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yheritage.com/dna/match/D-16BF51A5-61C6-4895-B0B4-F538C6E0B743-D-F161E92B-D592-41FF-9CFC-7AD7140B0F99/508914151?p=1&amp;ps=10&amp;sort=total_shared_segments_length_in_cm&amp;memberId=655593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C:\Users\finchums\Desktop\Genealogy\DNA%20Information\Sherry%20Sorrells%20Finchum%20AutoClusters%20-%20FT-16BF51%20-%20February%2007%202021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care.23andme.com/hc/en-us/articles/212196868-Accessing-Your-Raw-Genetic-Data" TargetMode="External"/><Relationship Id="rId2" Type="http://schemas.openxmlformats.org/officeDocument/2006/relationships/hyperlink" Target="https://support.ancestry.com/s/article/Requesting-a-Download-of-Your-Account-D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familytreedna.com/autosomal-ancestry/universal-dna-matching/may-download-family-finder-raw-data/" TargetMode="External"/><Relationship Id="rId4" Type="http://schemas.openxmlformats.org/officeDocument/2006/relationships/hyperlink" Target="https://faq.myheritage.com/en/article/how-do-i-download-my-raw-dna-data-file-from-myherit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napainter.com/examp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napainter.com/tools/probability/8726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napainter.com/tools/sharedcmv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0E13867-BE4B-4D60-AB84-E28E121B0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0520" r="-1" b="12769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8CE6FCA-C4BB-4A49-A254-A889AC72FDEC}"/>
              </a:ext>
            </a:extLst>
          </p:cNvPr>
          <p:cNvSpPr txBox="1"/>
          <p:nvPr/>
        </p:nvSpPr>
        <p:spPr>
          <a:xfrm>
            <a:off x="3933456" y="1061816"/>
            <a:ext cx="7521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Utilizing Your Autosomal DNA to its Fullest Potential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69B15-0966-49DE-9B72-C597191E919C}"/>
              </a:ext>
            </a:extLst>
          </p:cNvPr>
          <p:cNvSpPr txBox="1"/>
          <p:nvPr/>
        </p:nvSpPr>
        <p:spPr>
          <a:xfrm>
            <a:off x="6291263" y="3579238"/>
            <a:ext cx="4981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 Finding Cousins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F7F236-7779-420D-BC68-EF3246ADCE6C}"/>
              </a:ext>
            </a:extLst>
          </p:cNvPr>
          <p:cNvSpPr txBox="1"/>
          <p:nvPr/>
        </p:nvSpPr>
        <p:spPr>
          <a:xfrm>
            <a:off x="6291263" y="4576763"/>
            <a:ext cx="648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Breaking Down </a:t>
            </a:r>
            <a:r>
              <a:rPr lang="en-US" sz="3200" dirty="0" err="1"/>
              <a:t>Brickwalls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63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03479F9-8F97-4A9E-B1C4-BB73460A62A3}"/>
              </a:ext>
            </a:extLst>
          </p:cNvPr>
          <p:cNvSpPr txBox="1"/>
          <p:nvPr/>
        </p:nvSpPr>
        <p:spPr>
          <a:xfrm>
            <a:off x="3746938" y="328505"/>
            <a:ext cx="469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/>
              </a:rPr>
              <a:t>Chromosome Browser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32857-9C33-4E0B-964F-E114309BD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8" y="1036391"/>
            <a:ext cx="10184524" cy="3224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4AD6E-3098-400F-9936-019349E50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38" y="4260423"/>
            <a:ext cx="1018452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6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03479F9-8F97-4A9E-B1C4-BB73460A62A3}"/>
              </a:ext>
            </a:extLst>
          </p:cNvPr>
          <p:cNvSpPr txBox="1"/>
          <p:nvPr/>
        </p:nvSpPr>
        <p:spPr>
          <a:xfrm>
            <a:off x="4008196" y="0"/>
            <a:ext cx="469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/>
              </a:rPr>
              <a:t>Chromosome Maps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07833-041A-4D9E-A58E-A6289306C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21" y="873579"/>
            <a:ext cx="84486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2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C1DD-E035-4329-96C3-62AE76BF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833" y="5523907"/>
            <a:ext cx="11146971" cy="132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Social Media: </a:t>
            </a:r>
            <a:r>
              <a:rPr lang="en-US" sz="4400" dirty="0" err="1"/>
              <a:t>FaceBook</a:t>
            </a:r>
            <a:r>
              <a:rPr lang="en-US" sz="4400" dirty="0"/>
              <a:t>, Twitter, LinkedIn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67F12-9352-4F5B-8F7A-E70685D01EEA}"/>
              </a:ext>
            </a:extLst>
          </p:cNvPr>
          <p:cNvSpPr txBox="1"/>
          <p:nvPr/>
        </p:nvSpPr>
        <p:spPr>
          <a:xfrm>
            <a:off x="186645" y="327514"/>
            <a:ext cx="12005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to Search for Contemporary Matches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81BC6-C16E-42BD-8447-A90865EA0B6B}"/>
              </a:ext>
            </a:extLst>
          </p:cNvPr>
          <p:cNvSpPr txBox="1"/>
          <p:nvPr/>
        </p:nvSpPr>
        <p:spPr>
          <a:xfrm>
            <a:off x="1355834" y="1514027"/>
            <a:ext cx="6526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Build their tree yourself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6E461-4462-4AFB-8935-9FDF735E345C}"/>
              </a:ext>
            </a:extLst>
          </p:cNvPr>
          <p:cNvSpPr txBox="1"/>
          <p:nvPr/>
        </p:nvSpPr>
        <p:spPr>
          <a:xfrm>
            <a:off x="1355834" y="2546651"/>
            <a:ext cx="6526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Google is your friend!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C7027-39D3-4A43-8373-D59840E27118}"/>
              </a:ext>
            </a:extLst>
          </p:cNvPr>
          <p:cNvSpPr txBox="1"/>
          <p:nvPr/>
        </p:nvSpPr>
        <p:spPr>
          <a:xfrm>
            <a:off x="1355833" y="3541909"/>
            <a:ext cx="8765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Online obituaries and Find A Grave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BDE1F-409D-44E9-8EC9-CA55824C63AA}"/>
              </a:ext>
            </a:extLst>
          </p:cNvPr>
          <p:cNvSpPr txBox="1"/>
          <p:nvPr/>
        </p:nvSpPr>
        <p:spPr>
          <a:xfrm>
            <a:off x="1355833" y="4572644"/>
            <a:ext cx="9791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My Life, </a:t>
            </a:r>
            <a:r>
              <a:rPr lang="en-US" sz="4400" dirty="0" err="1"/>
              <a:t>ClustrMaps</a:t>
            </a:r>
            <a:r>
              <a:rPr lang="en-US" sz="4400" dirty="0"/>
              <a:t>, </a:t>
            </a:r>
            <a:r>
              <a:rPr lang="en-US" sz="4400" dirty="0" err="1"/>
              <a:t>Peoplefinder</a:t>
            </a:r>
            <a:r>
              <a:rPr lang="en-US" sz="4400" dirty="0"/>
              <a:t>, </a:t>
            </a:r>
            <a:r>
              <a:rPr lang="en-US" sz="4400" dirty="0" err="1"/>
              <a:t>Radaris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1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1D278-A4A8-4233-BD1F-DF5148BB8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3" y="2590555"/>
            <a:ext cx="3522610" cy="1587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</a:rPr>
              <a:t>Scapple</a:t>
            </a:r>
            <a:r>
              <a:rPr lang="en-US" sz="3600" dirty="0">
                <a:solidFill>
                  <a:srgbClr val="FFFFFF"/>
                </a:solidFill>
              </a:rPr>
              <a:t>              </a:t>
            </a:r>
            <a:r>
              <a:rPr lang="en-US" sz="1800" dirty="0">
                <a:solidFill>
                  <a:srgbClr val="FFFFFF"/>
                </a:solidFill>
              </a:rPr>
              <a:t>($18 software fee) 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75E1E80-39F6-4793-8369-F519F1E47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" t="1255" r="8315" b="-1849"/>
          <a:stretch/>
        </p:blipFill>
        <p:spPr>
          <a:xfrm>
            <a:off x="4228971" y="832717"/>
            <a:ext cx="7834441" cy="519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1E54E9-CC7A-4A0A-A3CB-7A1383D4CFD8}"/>
              </a:ext>
            </a:extLst>
          </p:cNvPr>
          <p:cNvSpPr txBox="1"/>
          <p:nvPr/>
        </p:nvSpPr>
        <p:spPr>
          <a:xfrm>
            <a:off x="648219" y="552133"/>
            <a:ext cx="35226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Another Tool…</a:t>
            </a:r>
          </a:p>
        </p:txBody>
      </p:sp>
    </p:spTree>
    <p:extLst>
      <p:ext uri="{BB962C8B-B14F-4D97-AF65-F5344CB8AC3E}">
        <p14:creationId xmlns:p14="http://schemas.microsoft.com/office/powerpoint/2010/main" val="3025233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C4A6B-7B03-4289-B19C-96ABA854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9" y="337457"/>
            <a:ext cx="12206369" cy="61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BA987-D734-4EFA-A323-B2E6AC299690}"/>
              </a:ext>
            </a:extLst>
          </p:cNvPr>
          <p:cNvSpPr txBox="1"/>
          <p:nvPr/>
        </p:nvSpPr>
        <p:spPr>
          <a:xfrm>
            <a:off x="1508096" y="2867833"/>
            <a:ext cx="137606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Genetic Affairs creates chromosome maps</a:t>
            </a:r>
          </a:p>
          <a:p>
            <a:endParaRPr lang="en-US" sz="54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22917-3660-4BE4-B92F-DD8223D93365}"/>
              </a:ext>
            </a:extLst>
          </p:cNvPr>
          <p:cNvSpPr txBox="1"/>
          <p:nvPr/>
        </p:nvSpPr>
        <p:spPr>
          <a:xfrm>
            <a:off x="2506717" y="819807"/>
            <a:ext cx="802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Additional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06C3-6C9A-412C-A0BB-FB066CCF7262}"/>
              </a:ext>
            </a:extLst>
          </p:cNvPr>
          <p:cNvSpPr txBox="1"/>
          <p:nvPr/>
        </p:nvSpPr>
        <p:spPr>
          <a:xfrm>
            <a:off x="1508096" y="4148821"/>
            <a:ext cx="7866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Living DNA (International)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422DF-6FC0-4CE5-84DD-AD123CB29C2E}"/>
              </a:ext>
            </a:extLst>
          </p:cNvPr>
          <p:cNvSpPr txBox="1"/>
          <p:nvPr/>
        </p:nvSpPr>
        <p:spPr>
          <a:xfrm>
            <a:off x="1508096" y="5429809"/>
            <a:ext cx="7866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Geneanet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77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CF4A3-70F4-411C-989F-9BFCB0B5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4" y="504497"/>
            <a:ext cx="10988564" cy="6069724"/>
          </a:xfrm>
        </p:spPr>
        <p:txBody>
          <a:bodyPr>
            <a:normAutofit fontScale="85000" lnSpcReduction="10000"/>
          </a:bodyPr>
          <a:lstStyle/>
          <a:p>
            <a:r>
              <a:rPr lang="en-US" sz="6900" dirty="0"/>
              <a:t>How do I download my raw DNA?  </a:t>
            </a:r>
          </a:p>
          <a:p>
            <a:endParaRPr lang="en-US" dirty="0"/>
          </a:p>
          <a:p>
            <a:r>
              <a:rPr lang="en-US" sz="2800" dirty="0"/>
              <a:t>Different companies have different processes.  Just google your company and find the instructions.  </a:t>
            </a:r>
          </a:p>
          <a:p>
            <a:r>
              <a:rPr lang="en-US" sz="2800" dirty="0">
                <a:hlinkClick r:id="rId2"/>
              </a:rPr>
              <a:t>https://support.ancestry.com/s/article/Requesting-a-Download-of-Your-Account-Data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https://customercare.23andme.com/hc/en-us/articles/212196868-Accessing-Your-Raw-Genetic-Data</a:t>
            </a:r>
            <a:endParaRPr lang="en-US" sz="2800" dirty="0"/>
          </a:p>
          <a:p>
            <a:r>
              <a:rPr lang="en-US" sz="2800" dirty="0">
                <a:hlinkClick r:id="rId4"/>
              </a:rPr>
              <a:t>https://faq.myheritage.com/en/article/how-do-i-download-my-raw-dna-data-file-from-myheritage</a:t>
            </a:r>
            <a:endParaRPr lang="en-US" sz="2800" dirty="0"/>
          </a:p>
          <a:p>
            <a:r>
              <a:rPr lang="en-US" sz="2800" dirty="0">
                <a:hlinkClick r:id="rId5"/>
              </a:rPr>
              <a:t>https://learn.familytreedna.com/autosomal-ancestry/universal-dna-matching/may-download-family-finder-raw-data/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CF4A3-70F4-411C-989F-9BFCB0B5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118" y="4369197"/>
            <a:ext cx="9080938" cy="1878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700" dirty="0"/>
              <a:t>All are free, but a one-time small fee if you want to use the tools.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94C4F-40F4-4B35-9468-FA69A2B2B268}"/>
              </a:ext>
            </a:extLst>
          </p:cNvPr>
          <p:cNvSpPr txBox="1"/>
          <p:nvPr/>
        </p:nvSpPr>
        <p:spPr>
          <a:xfrm>
            <a:off x="641131" y="457200"/>
            <a:ext cx="1090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Now What Do I Do with the Raw DNA?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A6902-53FB-4265-8E04-0A4C88D6623E}"/>
              </a:ext>
            </a:extLst>
          </p:cNvPr>
          <p:cNvSpPr txBox="1"/>
          <p:nvPr/>
        </p:nvSpPr>
        <p:spPr>
          <a:xfrm>
            <a:off x="1655379" y="1520326"/>
            <a:ext cx="3231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Upload to: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84D2E-42F9-4B76-96E2-D2C1A51FD0BC}"/>
              </a:ext>
            </a:extLst>
          </p:cNvPr>
          <p:cNvSpPr txBox="1"/>
          <p:nvPr/>
        </p:nvSpPr>
        <p:spPr>
          <a:xfrm>
            <a:off x="1655379" y="2979683"/>
            <a:ext cx="195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FtDNA,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BD7B1-1348-4132-A917-CE558FA8E208}"/>
              </a:ext>
            </a:extLst>
          </p:cNvPr>
          <p:cNvSpPr txBox="1"/>
          <p:nvPr/>
        </p:nvSpPr>
        <p:spPr>
          <a:xfrm>
            <a:off x="6400800" y="2979681"/>
            <a:ext cx="354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My Heritage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88F53-46DA-4719-A288-BA83AB3BEAA1}"/>
              </a:ext>
            </a:extLst>
          </p:cNvPr>
          <p:cNvSpPr txBox="1"/>
          <p:nvPr/>
        </p:nvSpPr>
        <p:spPr>
          <a:xfrm>
            <a:off x="3610303" y="2979682"/>
            <a:ext cx="291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Gedmatch,</a:t>
            </a:r>
          </a:p>
        </p:txBody>
      </p:sp>
    </p:spTree>
    <p:extLst>
      <p:ext uri="{BB962C8B-B14F-4D97-AF65-F5344CB8AC3E}">
        <p14:creationId xmlns:p14="http://schemas.microsoft.com/office/powerpoint/2010/main" val="1286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07945F-D6B6-42DE-851A-D530713FB319}"/>
              </a:ext>
            </a:extLst>
          </p:cNvPr>
          <p:cNvSpPr txBox="1"/>
          <p:nvPr/>
        </p:nvSpPr>
        <p:spPr>
          <a:xfrm>
            <a:off x="4904288" y="4758079"/>
            <a:ext cx="111619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Paternal or Maternal   </a:t>
            </a:r>
          </a:p>
          <a:p>
            <a:r>
              <a:rPr lang="en-US" sz="4000" dirty="0"/>
              <a:t>&amp; In Common/Not in Common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990D3F-E89E-4F47-A91D-1F5D8FB8FFEC}"/>
              </a:ext>
            </a:extLst>
          </p:cNvPr>
          <p:cNvGrpSpPr/>
          <p:nvPr/>
        </p:nvGrpSpPr>
        <p:grpSpPr>
          <a:xfrm>
            <a:off x="965634" y="1891341"/>
            <a:ext cx="3788811" cy="1108952"/>
            <a:chOff x="965634" y="1891341"/>
            <a:chExt cx="3788811" cy="11089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0CD7AF-5068-4686-B6C9-432F7A11ECD2}"/>
                </a:ext>
              </a:extLst>
            </p:cNvPr>
            <p:cNvSpPr txBox="1"/>
            <p:nvPr/>
          </p:nvSpPr>
          <p:spPr>
            <a:xfrm>
              <a:off x="965634" y="1891341"/>
              <a:ext cx="3759700" cy="100148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060718DD-83EE-4C08-A738-6F2BC0AC6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331" t="32967" r="10331" b="32967"/>
            <a:stretch/>
          </p:blipFill>
          <p:spPr>
            <a:xfrm>
              <a:off x="994745" y="1998808"/>
              <a:ext cx="3759700" cy="1001485"/>
            </a:xfrm>
            <a:prstGeom prst="rect">
              <a:avLst/>
            </a:prstGeom>
          </p:spPr>
        </p:pic>
      </p:grpSp>
      <p:pic>
        <p:nvPicPr>
          <p:cNvPr id="1028" name="Picture 4" descr="Free Family Tree, Genealogy, Family History, and DNA Testing">
            <a:extLst>
              <a:ext uri="{FF2B5EF4-FFF2-40B4-BE49-F238E27FC236}">
                <a16:creationId xmlns:a16="http://schemas.microsoft.com/office/drawing/2014/main" id="{7A004831-D57D-49CF-99AA-879689A5F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007" r="958" b="36806"/>
          <a:stretch/>
        </p:blipFill>
        <p:spPr bwMode="auto">
          <a:xfrm>
            <a:off x="1141411" y="3429000"/>
            <a:ext cx="3408146" cy="9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8245470-01B6-4F8D-B391-CDA216D1BE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37" t="38414" r="11393" b="12699"/>
          <a:stretch/>
        </p:blipFill>
        <p:spPr>
          <a:xfrm>
            <a:off x="1299066" y="4956845"/>
            <a:ext cx="3151058" cy="11246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D7985-A37E-4225-93D4-5125AF663ACA}"/>
              </a:ext>
            </a:extLst>
          </p:cNvPr>
          <p:cNvSpPr txBox="1"/>
          <p:nvPr/>
        </p:nvSpPr>
        <p:spPr>
          <a:xfrm>
            <a:off x="4904288" y="1646775"/>
            <a:ext cx="504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Shared Matches           &amp; Through Lines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0009A-1634-4891-9C45-8161EF9E67E6}"/>
              </a:ext>
            </a:extLst>
          </p:cNvPr>
          <p:cNvSpPr txBox="1"/>
          <p:nvPr/>
        </p:nvSpPr>
        <p:spPr>
          <a:xfrm>
            <a:off x="4904289" y="3179777"/>
            <a:ext cx="645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Shared DNA Matches            &amp; Theory of Family Relativity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3436A-F1D0-41E8-A7DA-E439A29B4D76}"/>
              </a:ext>
            </a:extLst>
          </p:cNvPr>
          <p:cNvSpPr txBox="1"/>
          <p:nvPr/>
        </p:nvSpPr>
        <p:spPr>
          <a:xfrm>
            <a:off x="428899" y="479023"/>
            <a:ext cx="11331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How Do I Use DNA Shared Matches?</a:t>
            </a:r>
          </a:p>
        </p:txBody>
      </p:sp>
    </p:spTree>
    <p:extLst>
      <p:ext uri="{BB962C8B-B14F-4D97-AF65-F5344CB8AC3E}">
        <p14:creationId xmlns:p14="http://schemas.microsoft.com/office/powerpoint/2010/main" val="39933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07945F-D6B6-42DE-851A-D530713FB319}"/>
              </a:ext>
            </a:extLst>
          </p:cNvPr>
          <p:cNvSpPr txBox="1"/>
          <p:nvPr/>
        </p:nvSpPr>
        <p:spPr>
          <a:xfrm>
            <a:off x="5136136" y="1294442"/>
            <a:ext cx="53952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Find Relatives in Common                              &amp; Family Tree                   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4B0A656-5136-4880-A151-2DBCFC07C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81" y="1294442"/>
            <a:ext cx="3875242" cy="1400175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5DE8788E-D2CC-4BB5-BC36-878B3D661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58" r="8621" b="21599"/>
          <a:stretch/>
        </p:blipFill>
        <p:spPr>
          <a:xfrm>
            <a:off x="1141411" y="3385419"/>
            <a:ext cx="3146016" cy="1207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6D01BA-06DF-43A7-825B-4625F44895D4}"/>
              </a:ext>
            </a:extLst>
          </p:cNvPr>
          <p:cNvSpPr txBox="1"/>
          <p:nvPr/>
        </p:nvSpPr>
        <p:spPr>
          <a:xfrm>
            <a:off x="4823210" y="3619727"/>
            <a:ext cx="622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One to Many or One to One</a:t>
            </a:r>
          </a:p>
        </p:txBody>
      </p:sp>
    </p:spTree>
    <p:extLst>
      <p:ext uri="{BB962C8B-B14F-4D97-AF65-F5344CB8AC3E}">
        <p14:creationId xmlns:p14="http://schemas.microsoft.com/office/powerpoint/2010/main" val="22033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EC101B-B755-431C-9754-763117514810}"/>
              </a:ext>
            </a:extLst>
          </p:cNvPr>
          <p:cNvSpPr txBox="1"/>
          <p:nvPr/>
        </p:nvSpPr>
        <p:spPr>
          <a:xfrm>
            <a:off x="1403131" y="602478"/>
            <a:ext cx="6668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Other Online Tools…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AAC30-44F3-48A7-997D-45917DC7FE25}"/>
              </a:ext>
            </a:extLst>
          </p:cNvPr>
          <p:cNvSpPr txBox="1"/>
          <p:nvPr/>
        </p:nvSpPr>
        <p:spPr>
          <a:xfrm>
            <a:off x="1087821" y="1954924"/>
            <a:ext cx="343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Family 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3114B-A1CC-49E3-AA85-E3F67634D592}"/>
              </a:ext>
            </a:extLst>
          </p:cNvPr>
          <p:cNvSpPr txBox="1"/>
          <p:nvPr/>
        </p:nvSpPr>
        <p:spPr>
          <a:xfrm>
            <a:off x="1087821" y="4191414"/>
            <a:ext cx="385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YouTube videos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9498B-2D2D-4EE3-AF67-91B956A12BDA}"/>
              </a:ext>
            </a:extLst>
          </p:cNvPr>
          <p:cNvSpPr txBox="1"/>
          <p:nvPr/>
        </p:nvSpPr>
        <p:spPr>
          <a:xfrm>
            <a:off x="1087821" y="5411352"/>
            <a:ext cx="4414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Website help videos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BA6E1-FBC5-4AFB-9B5C-6F2AF7234301}"/>
              </a:ext>
            </a:extLst>
          </p:cNvPr>
          <p:cNvSpPr txBox="1"/>
          <p:nvPr/>
        </p:nvSpPr>
        <p:spPr>
          <a:xfrm>
            <a:off x="1087821" y="3054412"/>
            <a:ext cx="343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Wiki Tree</a:t>
            </a:r>
          </a:p>
        </p:txBody>
      </p:sp>
    </p:spTree>
    <p:extLst>
      <p:ext uri="{BB962C8B-B14F-4D97-AF65-F5344CB8AC3E}">
        <p14:creationId xmlns:p14="http://schemas.microsoft.com/office/powerpoint/2010/main" val="13794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1B1BC20-CC70-4C30-B9BE-C23E121CA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2">
            <a:extLst>
              <a:ext uri="{FF2B5EF4-FFF2-40B4-BE49-F238E27FC236}">
                <a16:creationId xmlns:a16="http://schemas.microsoft.com/office/drawing/2014/main" id="{BED7CCD5-D3A4-4162-9CC4-03DF5AB8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5E95061-A9DC-4C67-BCAF-F56069099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92D4D96C-8395-4198-90A3-2363570D4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EF229BAE-A3AA-4095-A3F8-65181A713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C71621C3-B057-4E50-808A-EF718590D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Rectangle 8">
              <a:extLst>
                <a:ext uri="{FF2B5EF4-FFF2-40B4-BE49-F238E27FC236}">
                  <a16:creationId xmlns:a16="http://schemas.microsoft.com/office/drawing/2014/main" id="{37D3BCDA-C38C-4B10-A653-0210E8597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CE4DC5B4-793A-4E8B-A3F7-53EB548F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2664DA82-4469-42CC-93F4-662128EC6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ED439A82-9407-4694-886D-7447BDFF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C35292A7-2459-4132-8FE8-54BF071CC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8A55D4A9-1B6E-409D-BF10-201C8A829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FDA8F85E-07E7-45C0-A165-6DB771A53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09508E73-6AA1-460C-97B9-8EF00855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5913AD99-4A77-44C3-ACDF-8410765B7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413BDF5F-2CC6-47A3-B422-38D6E292D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6F69599A-544F-4B1D-91C3-762B09CF7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DFAE31B2-DF2A-4FD2-B98E-3657F825C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9D7B120D-680C-4AC9-A263-A7DE0F5F1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DC8A9F99-D409-4E13-8D58-6A34BE714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EB955E41-680C-44AA-B602-C1A69E95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332ED336-B831-4A24-9181-CC63707A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4">
              <a:extLst>
                <a:ext uri="{FF2B5EF4-FFF2-40B4-BE49-F238E27FC236}">
                  <a16:creationId xmlns:a16="http://schemas.microsoft.com/office/drawing/2014/main" id="{1A8B6B8C-5265-4AD1-9A67-B3CFFF4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5">
              <a:extLst>
                <a:ext uri="{FF2B5EF4-FFF2-40B4-BE49-F238E27FC236}">
                  <a16:creationId xmlns:a16="http://schemas.microsoft.com/office/drawing/2014/main" id="{9E8ED6FD-8796-48CB-98ED-0E729E16B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6">
              <a:extLst>
                <a:ext uri="{FF2B5EF4-FFF2-40B4-BE49-F238E27FC236}">
                  <a16:creationId xmlns:a16="http://schemas.microsoft.com/office/drawing/2014/main" id="{DE668E67-2522-4B6B-A8BF-C3CD36F8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7">
              <a:extLst>
                <a:ext uri="{FF2B5EF4-FFF2-40B4-BE49-F238E27FC236}">
                  <a16:creationId xmlns:a16="http://schemas.microsoft.com/office/drawing/2014/main" id="{B2474CAA-635F-43E4-AFFF-B24637DC6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8">
              <a:extLst>
                <a:ext uri="{FF2B5EF4-FFF2-40B4-BE49-F238E27FC236}">
                  <a16:creationId xmlns:a16="http://schemas.microsoft.com/office/drawing/2014/main" id="{1C1B778D-83CB-443C-B463-7EE26603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9">
              <a:extLst>
                <a:ext uri="{FF2B5EF4-FFF2-40B4-BE49-F238E27FC236}">
                  <a16:creationId xmlns:a16="http://schemas.microsoft.com/office/drawing/2014/main" id="{654DEAB4-B194-4182-A7BE-E247F19AA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30">
              <a:extLst>
                <a:ext uri="{FF2B5EF4-FFF2-40B4-BE49-F238E27FC236}">
                  <a16:creationId xmlns:a16="http://schemas.microsoft.com/office/drawing/2014/main" id="{D8E3CE4C-0C48-485B-8EA0-B036FCC33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31">
              <a:extLst>
                <a:ext uri="{FF2B5EF4-FFF2-40B4-BE49-F238E27FC236}">
                  <a16:creationId xmlns:a16="http://schemas.microsoft.com/office/drawing/2014/main" id="{7958BBBD-B721-4DA1-8764-D8188EB70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2">
              <a:extLst>
                <a:ext uri="{FF2B5EF4-FFF2-40B4-BE49-F238E27FC236}">
                  <a16:creationId xmlns:a16="http://schemas.microsoft.com/office/drawing/2014/main" id="{23180B75-7F19-41E5-A4C3-9096FF7D1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Rectangle 33">
              <a:extLst>
                <a:ext uri="{FF2B5EF4-FFF2-40B4-BE49-F238E27FC236}">
                  <a16:creationId xmlns:a16="http://schemas.microsoft.com/office/drawing/2014/main" id="{57F706CF-8096-494C-A6E1-5BE7F62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9" name="Freeform 34">
              <a:extLst>
                <a:ext uri="{FF2B5EF4-FFF2-40B4-BE49-F238E27FC236}">
                  <a16:creationId xmlns:a16="http://schemas.microsoft.com/office/drawing/2014/main" id="{8B4065A5-6701-492B-BE7F-9E00FE615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35">
              <a:extLst>
                <a:ext uri="{FF2B5EF4-FFF2-40B4-BE49-F238E27FC236}">
                  <a16:creationId xmlns:a16="http://schemas.microsoft.com/office/drawing/2014/main" id="{66E06571-DDD0-47CB-97CF-FF8432467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36">
              <a:extLst>
                <a:ext uri="{FF2B5EF4-FFF2-40B4-BE49-F238E27FC236}">
                  <a16:creationId xmlns:a16="http://schemas.microsoft.com/office/drawing/2014/main" id="{50F0D75F-DE36-46A5-8FEB-00CF9D01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7">
              <a:extLst>
                <a:ext uri="{FF2B5EF4-FFF2-40B4-BE49-F238E27FC236}">
                  <a16:creationId xmlns:a16="http://schemas.microsoft.com/office/drawing/2014/main" id="{C7AF11B9-2298-41D7-9878-99E19E827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8">
              <a:extLst>
                <a:ext uri="{FF2B5EF4-FFF2-40B4-BE49-F238E27FC236}">
                  <a16:creationId xmlns:a16="http://schemas.microsoft.com/office/drawing/2014/main" id="{7B43B683-4229-4623-A504-56FE6CCB5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9">
              <a:extLst>
                <a:ext uri="{FF2B5EF4-FFF2-40B4-BE49-F238E27FC236}">
                  <a16:creationId xmlns:a16="http://schemas.microsoft.com/office/drawing/2014/main" id="{7B4CC276-9BB9-4394-A369-F7DB2BD8E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40">
              <a:extLst>
                <a:ext uri="{FF2B5EF4-FFF2-40B4-BE49-F238E27FC236}">
                  <a16:creationId xmlns:a16="http://schemas.microsoft.com/office/drawing/2014/main" id="{98010162-18EE-455C-AABD-0B715C2B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41">
              <a:extLst>
                <a:ext uri="{FF2B5EF4-FFF2-40B4-BE49-F238E27FC236}">
                  <a16:creationId xmlns:a16="http://schemas.microsoft.com/office/drawing/2014/main" id="{5950D288-22B2-4286-B4FB-D6665C103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42">
              <a:extLst>
                <a:ext uri="{FF2B5EF4-FFF2-40B4-BE49-F238E27FC236}">
                  <a16:creationId xmlns:a16="http://schemas.microsoft.com/office/drawing/2014/main" id="{E0A686CA-B0EF-4B0C-B69B-E715EA3E5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3">
              <a:extLst>
                <a:ext uri="{FF2B5EF4-FFF2-40B4-BE49-F238E27FC236}">
                  <a16:creationId xmlns:a16="http://schemas.microsoft.com/office/drawing/2014/main" id="{75D61EE6-C405-433B-AEC8-6241D547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4">
              <a:extLst>
                <a:ext uri="{FF2B5EF4-FFF2-40B4-BE49-F238E27FC236}">
                  <a16:creationId xmlns:a16="http://schemas.microsoft.com/office/drawing/2014/main" id="{4C718553-7221-4BFF-AFEE-64E166C6A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Rectangle 45">
              <a:extLst>
                <a:ext uri="{FF2B5EF4-FFF2-40B4-BE49-F238E27FC236}">
                  <a16:creationId xmlns:a16="http://schemas.microsoft.com/office/drawing/2014/main" id="{9F00A845-A7BB-4253-8C15-0FF3D0598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1" name="Freeform 46">
              <a:extLst>
                <a:ext uri="{FF2B5EF4-FFF2-40B4-BE49-F238E27FC236}">
                  <a16:creationId xmlns:a16="http://schemas.microsoft.com/office/drawing/2014/main" id="{53476DBF-E7E4-46E9-AAF2-8810E14EE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47">
              <a:extLst>
                <a:ext uri="{FF2B5EF4-FFF2-40B4-BE49-F238E27FC236}">
                  <a16:creationId xmlns:a16="http://schemas.microsoft.com/office/drawing/2014/main" id="{4F608C86-9940-444C-B200-155DF4E02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48">
              <a:extLst>
                <a:ext uri="{FF2B5EF4-FFF2-40B4-BE49-F238E27FC236}">
                  <a16:creationId xmlns:a16="http://schemas.microsoft.com/office/drawing/2014/main" id="{BB49A08B-2E6F-4B8C-8F61-6869B069B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49">
              <a:extLst>
                <a:ext uri="{FF2B5EF4-FFF2-40B4-BE49-F238E27FC236}">
                  <a16:creationId xmlns:a16="http://schemas.microsoft.com/office/drawing/2014/main" id="{03A08195-C526-497F-89D0-566E91704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50">
              <a:extLst>
                <a:ext uri="{FF2B5EF4-FFF2-40B4-BE49-F238E27FC236}">
                  <a16:creationId xmlns:a16="http://schemas.microsoft.com/office/drawing/2014/main" id="{235FDAAF-2063-40C9-BE1C-7E116C8A3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51">
              <a:extLst>
                <a:ext uri="{FF2B5EF4-FFF2-40B4-BE49-F238E27FC236}">
                  <a16:creationId xmlns:a16="http://schemas.microsoft.com/office/drawing/2014/main" id="{2EAF15FA-570E-412B-992B-CAAB83384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2">
              <a:extLst>
                <a:ext uri="{FF2B5EF4-FFF2-40B4-BE49-F238E27FC236}">
                  <a16:creationId xmlns:a16="http://schemas.microsoft.com/office/drawing/2014/main" id="{91FCA14D-FA3E-44C1-B8CB-8C8B73048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3">
              <a:extLst>
                <a:ext uri="{FF2B5EF4-FFF2-40B4-BE49-F238E27FC236}">
                  <a16:creationId xmlns:a16="http://schemas.microsoft.com/office/drawing/2014/main" id="{A889215B-3708-4985-A1D7-42A99B35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4">
              <a:extLst>
                <a:ext uri="{FF2B5EF4-FFF2-40B4-BE49-F238E27FC236}">
                  <a16:creationId xmlns:a16="http://schemas.microsoft.com/office/drawing/2014/main" id="{5C58C66E-AFD4-4A37-9646-FF8A511A6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5">
              <a:extLst>
                <a:ext uri="{FF2B5EF4-FFF2-40B4-BE49-F238E27FC236}">
                  <a16:creationId xmlns:a16="http://schemas.microsoft.com/office/drawing/2014/main" id="{F99DC7ED-E983-4ACA-B702-727C2A593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6">
              <a:extLst>
                <a:ext uri="{FF2B5EF4-FFF2-40B4-BE49-F238E27FC236}">
                  <a16:creationId xmlns:a16="http://schemas.microsoft.com/office/drawing/2014/main" id="{918FC910-5BDA-49AE-95A5-774012D2D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7">
              <a:extLst>
                <a:ext uri="{FF2B5EF4-FFF2-40B4-BE49-F238E27FC236}">
                  <a16:creationId xmlns:a16="http://schemas.microsoft.com/office/drawing/2014/main" id="{AA1E286C-EECB-46DC-9505-501CCDD8B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8">
              <a:extLst>
                <a:ext uri="{FF2B5EF4-FFF2-40B4-BE49-F238E27FC236}">
                  <a16:creationId xmlns:a16="http://schemas.microsoft.com/office/drawing/2014/main" id="{A838D816-F9F3-4AB2-92C6-1F986D0B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9548C5-37F9-4C46-8BF3-A28BD88E8D71}"/>
              </a:ext>
            </a:extLst>
          </p:cNvPr>
          <p:cNvSpPr txBox="1"/>
          <p:nvPr/>
        </p:nvSpPr>
        <p:spPr>
          <a:xfrm>
            <a:off x="1617233" y="4539573"/>
            <a:ext cx="8957534" cy="1182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DNA Painter</a:t>
            </a:r>
            <a:endParaRPr lang="en-US" sz="54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95" name="Round Diagonal Corner Rectangle 6">
            <a:extLst>
              <a:ext uri="{FF2B5EF4-FFF2-40B4-BE49-F238E27FC236}">
                <a16:creationId xmlns:a16="http://schemas.microsoft.com/office/drawing/2014/main" id="{4683B8BC-85C4-41F2-9CD3-B074823B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CC772-EA51-499D-9EDF-805B3F7CB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84" r="1" b="11912"/>
          <a:stretch/>
        </p:blipFill>
        <p:spPr>
          <a:xfrm>
            <a:off x="973635" y="951493"/>
            <a:ext cx="10266669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DAAC30-44F3-48A7-997D-45917DC7FE25}"/>
              </a:ext>
            </a:extLst>
          </p:cNvPr>
          <p:cNvSpPr txBox="1"/>
          <p:nvPr/>
        </p:nvSpPr>
        <p:spPr>
          <a:xfrm>
            <a:off x="5115536" y="234981"/>
            <a:ext cx="3436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hlinkClick r:id="rId2"/>
              </a:rPr>
              <a:t>WATO?</a:t>
            </a:r>
            <a:endParaRPr lang="en-US" sz="5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D282F-AB28-4F7C-B7AC-ED26AF34E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41" y="1362075"/>
            <a:ext cx="11500759" cy="50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1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407AFF9-EFD8-46D6-AB8D-2C80696A7825}"/>
              </a:ext>
            </a:extLst>
          </p:cNvPr>
          <p:cNvSpPr txBox="1"/>
          <p:nvPr/>
        </p:nvSpPr>
        <p:spPr>
          <a:xfrm>
            <a:off x="8120743" y="2141786"/>
            <a:ext cx="3740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hlinkClick r:id="rId2"/>
              </a:rPr>
              <a:t>Shared Centimorgan Project</a:t>
            </a:r>
            <a:endParaRPr lang="en-US" sz="5400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09E1B6E-707D-4477-9CF3-1B5079B4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1" y="79814"/>
            <a:ext cx="7594369" cy="65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57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170</TotalTime>
  <Words>257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YOUR AUTOSOMAL dna TO ITS FULLEST POTENTIAL</dc:title>
  <dc:creator>Sherry Finchum</dc:creator>
  <cp:lastModifiedBy>Finchum, Sherry</cp:lastModifiedBy>
  <cp:revision>21</cp:revision>
  <dcterms:created xsi:type="dcterms:W3CDTF">2021-10-06T00:14:55Z</dcterms:created>
  <dcterms:modified xsi:type="dcterms:W3CDTF">2021-10-13T19:18:37Z</dcterms:modified>
</cp:coreProperties>
</file>