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0" r:id="rId6"/>
    <p:sldId id="262" r:id="rId7"/>
    <p:sldId id="264" r:id="rId8"/>
    <p:sldId id="263" r:id="rId9"/>
    <p:sldId id="265" r:id="rId10"/>
    <p:sldId id="261" r:id="rId11"/>
    <p:sldId id="266" r:id="rId12"/>
    <p:sldId id="267" r:id="rId13"/>
    <p:sldId id="273" r:id="rId14"/>
    <p:sldId id="272" r:id="rId15"/>
    <p:sldId id="268" r:id="rId16"/>
    <p:sldId id="269" r:id="rId17"/>
    <p:sldId id="270" r:id="rId18"/>
    <p:sldId id="271" r:id="rId19"/>
    <p:sldId id="274" r:id="rId20"/>
    <p:sldId id="276" r:id="rId21"/>
    <p:sldId id="277" r:id="rId22"/>
    <p:sldId id="279" r:id="rId23"/>
    <p:sldId id="278" r:id="rId24"/>
    <p:sldId id="27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CF6F26-7D54-4A10-A60F-4A48921F47D4}" v="45" dt="2021-10-16T15:58:39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7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4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8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29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7326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36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3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54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1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8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6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3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96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3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1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9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5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EB14605-6BF5-4262-9198-4ADEE1AF824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D8C6099-2713-44CB-84E3-DBC7AA50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38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471772-E57F-4CD9-9241-D264A2F78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AF5A56-F9BC-478D-AF0E-2E0166EF9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625" y="963507"/>
            <a:ext cx="6849344" cy="4995027"/>
          </a:xfrm>
        </p:spPr>
        <p:txBody>
          <a:bodyPr anchor="ctr">
            <a:normAutofit/>
          </a:bodyPr>
          <a:lstStyle/>
          <a:p>
            <a:pPr algn="l"/>
            <a:r>
              <a:rPr lang="en-US" sz="5200"/>
              <a:t>WHITAKER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2B805-BA02-46F2-A01E-60F29CD70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031" y="957287"/>
            <a:ext cx="2760795" cy="4995027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From the </a:t>
            </a:r>
            <a:r>
              <a:rPr lang="en-US" dirty="0" err="1"/>
              <a:t>Holme</a:t>
            </a:r>
            <a:r>
              <a:rPr lang="en-US" dirty="0"/>
              <a:t> to Pleasant Garden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CC7E9E-3FF6-4189-9B36-995A779F3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4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263BD-B23F-4116-BE7F-27A04B75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Whitakers of Warwickshire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031CE-3FDB-42E3-BBCD-4D96A8EE8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Originally called </a:t>
            </a:r>
            <a:r>
              <a:rPr lang="en-US" dirty="0" err="1"/>
              <a:t>Barcheston</a:t>
            </a:r>
            <a:r>
              <a:rPr lang="en-US" dirty="0"/>
              <a:t> – Whitacre used as the name of a junior branch</a:t>
            </a:r>
          </a:p>
          <a:p>
            <a:r>
              <a:rPr lang="en-US" dirty="0"/>
              <a:t>First record – Simon de Whitacre sat on seven juries during the </a:t>
            </a:r>
            <a:r>
              <a:rPr lang="en-US" dirty="0" err="1"/>
              <a:t>eyre</a:t>
            </a:r>
            <a:r>
              <a:rPr lang="en-US" dirty="0"/>
              <a:t> of 1232</a:t>
            </a:r>
          </a:p>
          <a:p>
            <a:r>
              <a:rPr lang="en-US" dirty="0"/>
              <a:t>Jordan de Whitacre and Simon de Whitacre listed as knights in the Curia Regis Rolls</a:t>
            </a:r>
          </a:p>
          <a:p>
            <a:r>
              <a:rPr lang="en-US" dirty="0"/>
              <a:t>Legal Troubles – Lordship, Knighthood, and Locality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91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CB15-A50A-4350-8EC1-07BA3526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617" y="965195"/>
            <a:ext cx="3137262" cy="27692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Getting From Here to Here</a:t>
            </a: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F1043C1A-A451-4A5E-BCA7-25CD3275F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614" y="965196"/>
            <a:ext cx="6476539" cy="4781641"/>
          </a:xfrm>
          <a:prstGeom prst="rect">
            <a:avLst/>
          </a:prstGeom>
          <a:solidFill>
            <a:schemeClr val="tx1"/>
          </a:solidFill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43B9B-F782-4255-81B4-12E020D73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3767"/>
          <a:stretch/>
        </p:blipFill>
        <p:spPr>
          <a:xfrm>
            <a:off x="1435577" y="1438363"/>
            <a:ext cx="2964708" cy="2260167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C7D05FE-011B-4447-97F9-D70CCDE9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555" y="1438361"/>
            <a:ext cx="2410964" cy="1304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ACFD27C-CDAF-4ED2-9D6C-01D77E6D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5245" y="3834967"/>
            <a:ext cx="2972753" cy="143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2BC2E-C7E0-4F71-84F8-6629676CF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" b="24290"/>
          <a:stretch/>
        </p:blipFill>
        <p:spPr>
          <a:xfrm>
            <a:off x="4531556" y="2856103"/>
            <a:ext cx="2410964" cy="24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32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2A2BE-6DB4-417A-B298-BD77CD5F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441" y="1233378"/>
            <a:ext cx="5441285" cy="23649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/>
              <a:t>Rowan County, North Carolina and the three Mark Whitakers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F7BBCC-A085-493E-83D9-01D4F8E8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3F717-1B44-411D-AF37-C30AB9759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615"/>
          <a:stretch/>
        </p:blipFill>
        <p:spPr>
          <a:xfrm>
            <a:off x="20" y="10"/>
            <a:ext cx="457162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091E-EF1C-4992-865A-3100FDB4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Known Entity – John Whitaker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68745-DA32-43BB-A85B-4FAE52261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Rowan County</a:t>
            </a:r>
          </a:p>
          <a:p>
            <a:r>
              <a:rPr lang="en-US" dirty="0"/>
              <a:t>Father was one of the Mark Whitakers</a:t>
            </a:r>
          </a:p>
          <a:p>
            <a:r>
              <a:rPr lang="en-US" dirty="0"/>
              <a:t>Brother named Mark</a:t>
            </a:r>
          </a:p>
          <a:p>
            <a:r>
              <a:rPr lang="en-US" dirty="0"/>
              <a:t>Served in the Revolution</a:t>
            </a:r>
          </a:p>
          <a:p>
            <a:r>
              <a:rPr lang="en-US" dirty="0"/>
              <a:t>Married Martha </a:t>
            </a:r>
            <a:r>
              <a:rPr lang="en-US" dirty="0" err="1"/>
              <a:t>Wilcockson</a:t>
            </a:r>
            <a:r>
              <a:rPr lang="en-US" dirty="0"/>
              <a:t> and later Nancy Guess</a:t>
            </a:r>
          </a:p>
          <a:p>
            <a:r>
              <a:rPr lang="en-US" dirty="0"/>
              <a:t>Settled on the east side of Mulberry Creek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7C2BF-E7FF-4ECE-B66A-D57479BF3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900" y="1580050"/>
            <a:ext cx="3247001" cy="4058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05A60-E17A-4F10-B706-4A332F15F639}"/>
              </a:ext>
            </a:extLst>
          </p:cNvPr>
          <p:cNvSpPr txBox="1"/>
          <p:nvPr/>
        </p:nvSpPr>
        <p:spPr>
          <a:xfrm>
            <a:off x="9256542" y="5791200"/>
            <a:ext cx="2021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 J. Whitaker (son)</a:t>
            </a:r>
          </a:p>
        </p:txBody>
      </p:sp>
    </p:spTree>
    <p:extLst>
      <p:ext uri="{BB962C8B-B14F-4D97-AF65-F5344CB8AC3E}">
        <p14:creationId xmlns:p14="http://schemas.microsoft.com/office/powerpoint/2010/main" val="2106178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5E3FC-686C-4C2C-A5F8-AB77F746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2800"/>
              <a:t>John “Peg Leg” Whitaker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6F43-7D8D-433B-9FD7-EAD506908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3078749" cy="4058751"/>
          </a:xfrm>
        </p:spPr>
        <p:txBody>
          <a:bodyPr anchor="t">
            <a:normAutofit/>
          </a:bodyPr>
          <a:lstStyle/>
          <a:p>
            <a:r>
              <a:rPr lang="en-US" sz="1600"/>
              <a:t>Rowan County, NC</a:t>
            </a:r>
          </a:p>
          <a:p>
            <a:r>
              <a:rPr lang="en-US" sz="1600"/>
              <a:t>The Revolution – Fighting in the Salisbury District</a:t>
            </a:r>
          </a:p>
          <a:p>
            <a:r>
              <a:rPr lang="en-US" sz="1600"/>
              <a:t>Kentucky</a:t>
            </a:r>
          </a:p>
          <a:p>
            <a:r>
              <a:rPr lang="en-US" sz="1600"/>
              <a:t>Lincoln County and Mulberry, TN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22D114-11B7-46ED-94A9-18DC1C977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965196"/>
            <a:ext cx="6581364" cy="4781641"/>
          </a:xfrm>
          <a:prstGeom prst="rect">
            <a:avLst/>
          </a:prstGeom>
          <a:solidFill>
            <a:schemeClr val="tx1"/>
          </a:solidFill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BF8A0-683F-4150-A81E-69C1F4442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" r="-1" b="-1"/>
          <a:stretch/>
        </p:blipFill>
        <p:spPr>
          <a:xfrm>
            <a:off x="5120640" y="1438360"/>
            <a:ext cx="5676236" cy="38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71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93FC-4707-4B10-80DB-03ED652A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441" y="1233378"/>
            <a:ext cx="5441285" cy="2364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 First 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F7BBCC-A085-493E-83D9-01D4F8E8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7B96C-D39F-4147-BB5A-94F803B14D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54" r="30083" b="1"/>
          <a:stretch/>
        </p:blipFill>
        <p:spPr>
          <a:xfrm>
            <a:off x="20" y="10"/>
            <a:ext cx="4571629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17181A-3D2C-4B87-AEBC-CFD562F7FAD4}"/>
              </a:ext>
            </a:extLst>
          </p:cNvPr>
          <p:cNvSpPr txBox="1"/>
          <p:nvPr/>
        </p:nvSpPr>
        <p:spPr>
          <a:xfrm>
            <a:off x="5369441" y="4107766"/>
            <a:ext cx="596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Joshua Whitaker and Jane Banister Parker Whitaker</a:t>
            </a:r>
          </a:p>
        </p:txBody>
      </p:sp>
    </p:spTree>
    <p:extLst>
      <p:ext uri="{BB962C8B-B14F-4D97-AF65-F5344CB8AC3E}">
        <p14:creationId xmlns:p14="http://schemas.microsoft.com/office/powerpoint/2010/main" val="400826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CF889-8609-4566-81FD-42C4846B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233378"/>
            <a:ext cx="5441285" cy="2364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Second Twist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934112-154B-4CC7-A804-F3DCB2052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52F0E-74CC-4A40-A1B4-8D753BF96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2" r="11107"/>
          <a:stretch/>
        </p:blipFill>
        <p:spPr>
          <a:xfrm>
            <a:off x="7620351" y="10"/>
            <a:ext cx="457164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7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1CD62-6A5D-4B3F-8FB2-DD8537B2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The Second (Really First)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98E2-2FD7-478B-9E69-A000BDD97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693" y="5494872"/>
            <a:ext cx="9440034" cy="621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8D744C"/>
                </a:solidFill>
              </a:rPr>
              <a:t>Jamestown, 1620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6253E7-65E8-4CFA-9503-31AA96B77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711756-2811-4CC8-8682-F35169C00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48" b="35998"/>
          <a:stretch/>
        </p:blipFill>
        <p:spPr>
          <a:xfrm>
            <a:off x="-5" y="-6"/>
            <a:ext cx="6096000" cy="4220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7A1BB-F804-498E-ADD7-B54D389FAC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1" r="1" b="1"/>
          <a:stretch/>
        </p:blipFill>
        <p:spPr>
          <a:xfrm>
            <a:off x="6049109" y="5"/>
            <a:ext cx="6142896" cy="42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8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502C-60A0-4B0F-A4DD-B9C11EA0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472" y="609600"/>
            <a:ext cx="5844759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Pennsylvania versus Jamestown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5F23C-C82E-4181-95EA-321F3D891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50" y="1"/>
            <a:ext cx="496669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725703-CAB2-4AB6-96F0-BE10D4422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15" y="1868005"/>
            <a:ext cx="4003193" cy="26542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94644-F718-47AE-BB17-3FFB4E3F2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472" y="1828801"/>
            <a:ext cx="5844760" cy="3866048"/>
          </a:xfrm>
        </p:spPr>
        <p:txBody>
          <a:bodyPr anchor="ctr">
            <a:normAutofit/>
          </a:bodyPr>
          <a:lstStyle/>
          <a:p>
            <a:pPr>
              <a:buClr>
                <a:srgbClr val="609AD8"/>
              </a:buClr>
            </a:pPr>
            <a:r>
              <a:rPr lang="en-US" dirty="0"/>
              <a:t>Descendants of Jabez</a:t>
            </a:r>
          </a:p>
          <a:p>
            <a:pPr>
              <a:buClr>
                <a:srgbClr val="609AD8"/>
              </a:buClr>
            </a:pPr>
            <a:r>
              <a:rPr lang="en-US" dirty="0"/>
              <a:t>The two “John Whitakers”</a:t>
            </a:r>
          </a:p>
          <a:p>
            <a:pPr>
              <a:buClr>
                <a:srgbClr val="609AD8"/>
              </a:buClr>
            </a:pPr>
            <a:r>
              <a:rPr lang="en-US" dirty="0"/>
              <a:t>The Conflicting Primary Source</a:t>
            </a:r>
          </a:p>
        </p:txBody>
      </p:sp>
    </p:spTree>
    <p:extLst>
      <p:ext uri="{BB962C8B-B14F-4D97-AF65-F5344CB8AC3E}">
        <p14:creationId xmlns:p14="http://schemas.microsoft.com/office/powerpoint/2010/main" val="183329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BD7F-8DD6-46D6-95F2-51F7E1E3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857" y="1201369"/>
            <a:ext cx="4583022" cy="26331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Dad’s Discovery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247A50-030E-4F09-8785-8687FF3ED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614" y="965196"/>
            <a:ext cx="5042779" cy="4781641"/>
          </a:xfrm>
          <a:prstGeom prst="rect">
            <a:avLst/>
          </a:prstGeom>
          <a:solidFill>
            <a:schemeClr val="tx1"/>
          </a:solidFill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10459001-94CA-4182-8F69-EEB38CC4E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0" b="-4"/>
          <a:stretch/>
        </p:blipFill>
        <p:spPr>
          <a:xfrm rot="5400000">
            <a:off x="1029020" y="1222240"/>
            <a:ext cx="2668345" cy="2475988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16C2431-1707-40A6-B67F-AA274D73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62054" y="1126062"/>
            <a:ext cx="2070472" cy="15260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B1A8D2-FE78-4F81-9932-42CEC017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5199" y="3952923"/>
            <a:ext cx="2475988" cy="163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984E6-0826-485B-A6B0-E140E2B8E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4" r="4066" b="-5"/>
          <a:stretch/>
        </p:blipFill>
        <p:spPr>
          <a:xfrm>
            <a:off x="3762055" y="2812941"/>
            <a:ext cx="2053208" cy="27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5591-5C3F-41E7-A57F-2E261071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3620"/>
            <a:ext cx="6949440" cy="3203807"/>
          </a:xfrm>
        </p:spPr>
        <p:txBody>
          <a:bodyPr/>
          <a:lstStyle/>
          <a:p>
            <a:r>
              <a:rPr lang="en-US" dirty="0"/>
              <a:t>Correspondence Genealogy and How Little We Knew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25FFC-EB13-444C-8F8B-19F05497D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944" y="0"/>
            <a:ext cx="38576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39615-C779-4CEE-A662-A1101652A527}"/>
              </a:ext>
            </a:extLst>
          </p:cNvPr>
          <p:cNvSpPr txBox="1"/>
          <p:nvPr/>
        </p:nvSpPr>
        <p:spPr>
          <a:xfrm flipH="1">
            <a:off x="886264" y="4290646"/>
            <a:ext cx="496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Blue Book</a:t>
            </a:r>
          </a:p>
        </p:txBody>
      </p:sp>
    </p:spTree>
    <p:extLst>
      <p:ext uri="{BB962C8B-B14F-4D97-AF65-F5344CB8AC3E}">
        <p14:creationId xmlns:p14="http://schemas.microsoft.com/office/powerpoint/2010/main" val="2137650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D64A12F0-8158-4372-9761-AD0A6ED3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E111A-D750-4FA3-B337-6A0DD9D51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899" y="967532"/>
            <a:ext cx="3692202" cy="4922936"/>
          </a:xfrm>
          <a:prstGeom prst="rect">
            <a:avLst/>
          </a:prstGeom>
          <a:ln w="190500">
            <a:solidFill>
              <a:schemeClr val="tx1">
                <a:alpha val="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62106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769F25-9B4C-4D4C-8199-AB79CB158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34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D2FF5B-DD64-4389-8A61-76F48BB08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" y="643467"/>
            <a:ext cx="10977231" cy="55710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6BA19B-6AB7-4678-B3FF-518A6419B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66" r="1" b="17050"/>
          <a:stretch/>
        </p:blipFill>
        <p:spPr>
          <a:xfrm>
            <a:off x="772925" y="804334"/>
            <a:ext cx="10655497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19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4A12F0-8158-4372-9761-AD0A6ED3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4242C-F946-4F9C-A61E-FC41EB1FE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625" y="1396218"/>
            <a:ext cx="5420750" cy="4065563"/>
          </a:xfrm>
          <a:prstGeom prst="rect">
            <a:avLst/>
          </a:prstGeom>
          <a:ln w="190500">
            <a:solidFill>
              <a:schemeClr val="tx1">
                <a:alpha val="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4214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AB0AA-502B-4448-8427-C363138DA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77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F7ED-FCA6-4C5C-963F-88E729B5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6003053" cy="970450"/>
          </a:xfrm>
        </p:spPr>
        <p:txBody>
          <a:bodyPr>
            <a:normAutofit/>
          </a:bodyPr>
          <a:lstStyle/>
          <a:p>
            <a:r>
              <a:rPr lang="en-US"/>
              <a:t>Brief History in England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92210-999A-424B-914B-638DBDF0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6003053" cy="4058751"/>
          </a:xfrm>
        </p:spPr>
        <p:txBody>
          <a:bodyPr anchor="ctr">
            <a:normAutofit/>
          </a:bodyPr>
          <a:lstStyle/>
          <a:p>
            <a:pPr>
              <a:buClr>
                <a:srgbClr val="FFB33E"/>
              </a:buClr>
            </a:pPr>
            <a:r>
              <a:rPr lang="en-US" dirty="0"/>
              <a:t>The </a:t>
            </a:r>
            <a:r>
              <a:rPr lang="en-US" dirty="0" err="1"/>
              <a:t>Holme</a:t>
            </a:r>
            <a:endParaRPr lang="en-US" dirty="0"/>
          </a:p>
          <a:p>
            <a:pPr>
              <a:buClr>
                <a:srgbClr val="FFB33E"/>
              </a:buClr>
            </a:pPr>
            <a:r>
              <a:rPr lang="en-US" dirty="0"/>
              <a:t>Clitheroe Castle and Feudalism</a:t>
            </a:r>
          </a:p>
          <a:p>
            <a:pPr>
              <a:buClr>
                <a:srgbClr val="FFB33E"/>
              </a:buClr>
            </a:pPr>
            <a:r>
              <a:rPr lang="en-US" dirty="0"/>
              <a:t>English Social Classes</a:t>
            </a:r>
          </a:p>
          <a:p>
            <a:pPr>
              <a:buClr>
                <a:srgbClr val="FFB33E"/>
              </a:buClr>
            </a:pPr>
            <a:r>
              <a:rPr lang="en-US" dirty="0"/>
              <a:t>Descent of Arms</a:t>
            </a:r>
          </a:p>
          <a:p>
            <a:pPr>
              <a:buClr>
                <a:srgbClr val="FFB33E"/>
              </a:buClr>
            </a:pPr>
            <a:endParaRPr lang="en-US" dirty="0"/>
          </a:p>
          <a:p>
            <a:pPr>
              <a:buClr>
                <a:srgbClr val="FFB33E"/>
              </a:buClr>
            </a:pPr>
            <a:endParaRPr lang="en-US" dirty="0"/>
          </a:p>
          <a:p>
            <a:pPr>
              <a:buClr>
                <a:srgbClr val="FFB33E"/>
              </a:buClr>
            </a:pPr>
            <a:endParaRPr lang="en-US" dirty="0"/>
          </a:p>
          <a:p>
            <a:pPr>
              <a:buClr>
                <a:srgbClr val="FFB33E"/>
              </a:buClr>
            </a:pPr>
            <a:endParaRPr lang="en-US" dirty="0"/>
          </a:p>
          <a:p>
            <a:pPr>
              <a:buClr>
                <a:srgbClr val="FFB33E"/>
              </a:buClr>
            </a:pPr>
            <a:endParaRPr lang="en-US" dirty="0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61C8C6AF-7E90-4ED7-8B7A-C6E3106E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1978" y="965196"/>
            <a:ext cx="3685394" cy="4781641"/>
          </a:xfrm>
          <a:prstGeom prst="rect">
            <a:avLst/>
          </a:prstGeom>
          <a:solidFill>
            <a:schemeClr val="tx1"/>
          </a:solidFill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E8BFF0-F2E9-43FB-A5C6-1AF50B0DA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" r="2477" b="-1"/>
          <a:stretch/>
        </p:blipFill>
        <p:spPr>
          <a:xfrm>
            <a:off x="7957164" y="1227345"/>
            <a:ext cx="2835022" cy="38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2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4C49C-0491-4A04-A46C-91272776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18" y="128263"/>
            <a:ext cx="7795047" cy="65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40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329A-4CFE-4B49-8718-2AEAD459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Clitheroe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9D807F-AEEF-4FA8-81DE-2FFE411C7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903" y="1580050"/>
            <a:ext cx="6555545" cy="49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6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9B3-672E-42B8-B414-B37E8894A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Twist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D7F903-D339-41D4-B191-547D43ACE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073" y="1580050"/>
            <a:ext cx="7551854" cy="503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7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DEB3F-3D7A-48F3-AB65-BE770B8D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Laws Concerning Heraldry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B255C-8612-4AD7-8A75-F0ABA479C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/>
              <a:t>Scropes</a:t>
            </a:r>
            <a:r>
              <a:rPr lang="en-US" sz="3200" dirty="0"/>
              <a:t> v. Grosvenor (1389)</a:t>
            </a:r>
          </a:p>
          <a:p>
            <a:pPr algn="ctr"/>
            <a:r>
              <a:rPr lang="en-US" sz="3200" dirty="0"/>
              <a:t>Distinguishing and Inheriting Arms</a:t>
            </a:r>
          </a:p>
        </p:txBody>
      </p:sp>
    </p:spTree>
    <p:extLst>
      <p:ext uri="{BB962C8B-B14F-4D97-AF65-F5344CB8AC3E}">
        <p14:creationId xmlns:p14="http://schemas.microsoft.com/office/powerpoint/2010/main" val="1379010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276B-EF3C-4F29-97E4-2DA70ADD9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511814"/>
            <a:ext cx="9440034" cy="11302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Whitacre </a:t>
            </a:r>
            <a:r>
              <a:rPr lang="en-US" sz="4800" dirty="0">
                <a:sym typeface="Wingdings" panose="05000000000000000000" pitchFamily="2" charset="2"/>
              </a:rPr>
              <a:t> Whitaker</a:t>
            </a:r>
            <a:endParaRPr lang="en-US" sz="4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4C0182-96E7-4A1B-8EAB-F910C2F3E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0" y="547807"/>
            <a:ext cx="7940040" cy="38168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658695-086E-4B9B-A8B3-555A748F9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5152" y="678180"/>
            <a:ext cx="7661697" cy="354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719B69-A3B2-4711-ADBE-11ACB123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10" y="840105"/>
            <a:ext cx="3595157" cy="3173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D97B19-E2E1-4EDD-82AC-D49738277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4202" y="840105"/>
            <a:ext cx="3087458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02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0D50-2FAF-4DDC-8CB3-4E5ED0A9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511814"/>
            <a:ext cx="9440034" cy="11302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How did we get from here to here?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4C0182-96E7-4A1B-8EAB-F910C2F3E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2" y="547807"/>
            <a:ext cx="10935956" cy="3816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CB7F7-3C29-438F-8D70-886FDA5D4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380" y="839047"/>
            <a:ext cx="4292600" cy="32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C6F15-3899-438D-95A8-24497B938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358" y="839047"/>
            <a:ext cx="4841278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331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4183</TotalTime>
  <Words>243</Words>
  <Application>Microsoft Office PowerPoint</Application>
  <PresentationFormat>Widescreen</PresentationFormat>
  <Paragraphs>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Calisto MT</vt:lpstr>
      <vt:lpstr>Wingdings 2</vt:lpstr>
      <vt:lpstr>Slate</vt:lpstr>
      <vt:lpstr>WHITAKER</vt:lpstr>
      <vt:lpstr>Correspondence Genealogy and How Little We Knew </vt:lpstr>
      <vt:lpstr>Brief History in England</vt:lpstr>
      <vt:lpstr>PowerPoint Presentation</vt:lpstr>
      <vt:lpstr>Clitheroe</vt:lpstr>
      <vt:lpstr>First Twist</vt:lpstr>
      <vt:lpstr>Laws Concerning Heraldry</vt:lpstr>
      <vt:lpstr>Whitacre  Whitaker</vt:lpstr>
      <vt:lpstr>How did we get from here to here?</vt:lpstr>
      <vt:lpstr>The Whitakers of Warwickshire</vt:lpstr>
      <vt:lpstr>Getting From Here to Here</vt:lpstr>
      <vt:lpstr>Rowan County, North Carolina and the three Mark Whitakers </vt:lpstr>
      <vt:lpstr>The Known Entity – John Whitaker</vt:lpstr>
      <vt:lpstr>John “Peg Leg” Whitaker</vt:lpstr>
      <vt:lpstr>The First Line</vt:lpstr>
      <vt:lpstr>Second Twist</vt:lpstr>
      <vt:lpstr>The Second (Really First) Line</vt:lpstr>
      <vt:lpstr>Pennsylvania versus Jamestown</vt:lpstr>
      <vt:lpstr>Dad’s Discovery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WHITAKER</dc:title>
  <dc:creator>Dan Whitaker</dc:creator>
  <cp:lastModifiedBy>Finchum, Sherry</cp:lastModifiedBy>
  <cp:revision>2</cp:revision>
  <dcterms:created xsi:type="dcterms:W3CDTF">2021-10-15T01:38:31Z</dcterms:created>
  <dcterms:modified xsi:type="dcterms:W3CDTF">2021-10-19T14:51:19Z</dcterms:modified>
</cp:coreProperties>
</file>